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9EB"/>
    <a:srgbClr val="CBD8DB"/>
    <a:srgbClr val="C5E2C0"/>
    <a:srgbClr val="83C179"/>
    <a:srgbClr val="AB0520"/>
    <a:srgbClr val="EF4056"/>
    <a:srgbClr val="6F868D"/>
    <a:srgbClr val="0C234B"/>
    <a:srgbClr val="A5D29E"/>
    <a:srgbClr val="70B8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5"/>
    <p:restoredTop sz="94683"/>
  </p:normalViewPr>
  <p:slideViewPr>
    <p:cSldViewPr snapToGrid="0" snapToObjects="1">
      <p:cViewPr varScale="1">
        <p:scale>
          <a:sx n="72" d="100"/>
          <a:sy n="72" d="100"/>
        </p:scale>
        <p:origin x="6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6CC48-5A85-D64A-B443-86BC8C7898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56D46E-CA11-2A4D-8EB6-11D3B424CE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A6A7D-0B15-8E49-A230-4FBB748D5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FB39-EE0E-774F-A36F-D7C4CEE2500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4F029-B413-9D41-9778-DB5BCD478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C5DFF-E37C-D949-8468-86372B07B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E8CD-6EA4-F743-9F3A-5701A652F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85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7EC97-E45A-5248-AA98-3867CD03B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214E7A-C333-8246-B8AE-B69D76FC8A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BA570-393A-0B45-944E-3A846F994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FB39-EE0E-774F-A36F-D7C4CEE2500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E2012-E42A-5641-8C69-5A892C9C7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5622D-8789-664B-9D3E-B1C1DDDBD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E8CD-6EA4-F743-9F3A-5701A652F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1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2BE322-4F42-0C4C-8969-B3262E605F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608602-267D-BA47-9C2F-EADFA0F7C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E629E-F868-5F4C-B549-AE1CB4E5A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FB39-EE0E-774F-A36F-D7C4CEE2500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EF54E-A34F-A24A-AD15-BE6D797BA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9F9F8-F659-1249-8B0A-0F180A6A0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E8CD-6EA4-F743-9F3A-5701A652F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56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C528D-47C6-3540-8075-7F7299321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AECA0-20A2-A449-BB56-02C585CAF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841C8-7A68-C44E-B941-B32522155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FB39-EE0E-774F-A36F-D7C4CEE2500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87BD7-E14B-234F-B324-B780CB2A4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6AF01-FA67-EF42-8FB5-1BDDB6954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E8CD-6EA4-F743-9F3A-5701A652F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6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A80EA-D068-B945-BACA-286993AB3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A80714-551A-3C42-92E0-28C8F634E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B93DE-C00D-4A40-AE6E-EA6407BF8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FB39-EE0E-774F-A36F-D7C4CEE2500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F1722-BFC9-AA42-8B81-4CF565A75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2C56F-0C5C-5143-BA14-C0EBC13D0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E8CD-6EA4-F743-9F3A-5701A652F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5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E6D24-5A1D-FF4E-B500-F7018AF89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D34C8-3D6F-3442-AD32-D94696B1AB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683537-BDC2-8D42-8C13-1F031AEE7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FD39F-9F79-5646-99AB-35BD617D7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FB39-EE0E-774F-A36F-D7C4CEE2500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59E1D-86FF-7841-94AC-1E97AF1D9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BFF929-EB4F-634E-A195-8406B842E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E8CD-6EA4-F743-9F3A-5701A652F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97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37C7C-F844-7442-B2AE-B7F5C79E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B80E23-5F53-A74A-A9A9-48752A123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5FB922-6909-3242-9545-D8F4A7F49C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32D452-0E57-E34B-97E0-4FAC047388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DF0FE1-C7B0-694B-A423-6D3514D6FA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79FE99-E7CF-B140-9B97-661588A13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FB39-EE0E-774F-A36F-D7C4CEE2500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828D21-92F7-CE4B-A95E-CAB5A27D7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95653D-4C08-C34E-90E9-40A3C8AC2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E8CD-6EA4-F743-9F3A-5701A652F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8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1A46C-3B39-2A4F-B266-07E4FABEC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8311F0-BC25-9E40-8936-B834EEC95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FB39-EE0E-774F-A36F-D7C4CEE2500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0A4ADD-8BB1-7248-BEA8-E21848660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A8EF8F-B998-7A4E-A4A2-CA2C509B5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E8CD-6EA4-F743-9F3A-5701A652F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5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EA5900-62AE-8946-A216-2B6589FD9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FB39-EE0E-774F-A36F-D7C4CEE2500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8644BA-4553-764B-94AA-5C4DEAD34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E1FBC4-7A22-CA40-A603-05290978B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E8CD-6EA4-F743-9F3A-5701A652F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7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403DC-27F5-994D-90BF-7EAA62CC7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9BEFD-0C97-184B-A167-8A2BFAF82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6A818B-7DB5-9C42-85D8-B80930CC4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FDD927-4F11-6E44-9418-F1A76E15F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FB39-EE0E-774F-A36F-D7C4CEE2500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82999E-06B2-2449-894B-1B0EE6C6B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FBB8F-9F73-174E-BABE-1C9DBF5B7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E8CD-6EA4-F743-9F3A-5701A652F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4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6FFCD-1BFD-5B44-9335-AD3B33819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1C5EE6-E59B-5F4D-93A1-F8CBAB8F68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70C266-0388-B84D-BBDB-59D223817E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536BB4-0C33-9D4C-97C0-1CBC3EFD1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FB39-EE0E-774F-A36F-D7C4CEE2500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AB5C03-2025-8946-88E2-2A370AE13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AFC091-6636-3447-B8A2-03BFF6048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E8CD-6EA4-F743-9F3A-5701A652F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0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0EF639-6A44-0446-A2C9-749D775D4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A8A2A-6D09-DA4A-AA14-76CA9AF64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23681-D153-5D4E-9F2B-95291252E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6FB39-EE0E-774F-A36F-D7C4CEE2500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3AE15-9F8F-5047-B36E-24714430D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7A5C8-3B24-5E4E-8BE4-CF27B66F3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3E8CD-6EA4-F743-9F3A-5701A652F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7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rm@email.arizona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rad.arizona.ed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.arizona.edu/masters-progra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lsa@email.arizona.edu" TargetMode="External"/><Relationship Id="rId7" Type="http://schemas.openxmlformats.org/officeDocument/2006/relationships/image" Target="../media/image1.png"/><Relationship Id="rId2" Type="http://schemas.openxmlformats.org/officeDocument/2006/relationships/hyperlink" Target="mailto:trm@email.arizona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rad.arizona.edu/" TargetMode="External"/><Relationship Id="rId5" Type="http://schemas.openxmlformats.org/officeDocument/2006/relationships/hyperlink" Target="https://comm.arizona.edu/accelerated-masters-program-policies" TargetMode="External"/><Relationship Id="rId4" Type="http://schemas.openxmlformats.org/officeDocument/2006/relationships/hyperlink" Target="https://comm.arizona.edu/accelerated-masters-progra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558D6-EE6A-BB4B-9310-A8CB05EFE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11451"/>
            <a:ext cx="9144000" cy="1370613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rgbClr val="0C234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Accelerated MA Program </a:t>
            </a:r>
            <a:br>
              <a:rPr lang="en-US" sz="3600" b="1" dirty="0">
                <a:solidFill>
                  <a:srgbClr val="0C234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1" dirty="0">
                <a:solidFill>
                  <a:srgbClr val="0C234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Communication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19CB48-FCEB-6D45-9BC9-C1E4ACFF4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98876"/>
            <a:ext cx="9144000" cy="1130907"/>
          </a:xfrm>
        </p:spPr>
        <p:txBody>
          <a:bodyPr>
            <a:normAutofit/>
          </a:bodyPr>
          <a:lstStyle/>
          <a:p>
            <a:r>
              <a:rPr lang="en-US" sz="2000" i="1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MA degree in one more year!</a:t>
            </a:r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EC9DE36F-A952-D04E-8FAC-0E3642A508F9}"/>
              </a:ext>
            </a:extLst>
          </p:cNvPr>
          <p:cNvSpPr/>
          <p:nvPr/>
        </p:nvSpPr>
        <p:spPr>
          <a:xfrm>
            <a:off x="4988311" y="5746595"/>
            <a:ext cx="2215376" cy="1111405"/>
          </a:xfrm>
          <a:prstGeom prst="triangle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5C77E5-E5E2-EA42-8FC3-1EF262D76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2988" y="576894"/>
            <a:ext cx="3086023" cy="51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876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3B044-6D14-2C4E-9DF2-22826B07D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0C234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Accelerated MA Program</a:t>
            </a:r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81E9A1ED-A099-E14C-A844-532D6D24F55F}"/>
              </a:ext>
            </a:extLst>
          </p:cNvPr>
          <p:cNvSpPr/>
          <p:nvPr/>
        </p:nvSpPr>
        <p:spPr>
          <a:xfrm>
            <a:off x="5732096" y="6492875"/>
            <a:ext cx="727808" cy="365125"/>
          </a:xfrm>
          <a:prstGeom prst="triangle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0BDA4E-3AA5-844E-8141-C470963DBB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705" y="6241593"/>
            <a:ext cx="1910979" cy="321747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2D5A1FF-28EC-B84D-87D5-C8EC1CD69B02}"/>
              </a:ext>
            </a:extLst>
          </p:cNvPr>
          <p:cNvSpPr txBox="1">
            <a:spLocks/>
          </p:cNvSpPr>
          <p:nvPr/>
        </p:nvSpPr>
        <p:spPr>
          <a:xfrm>
            <a:off x="1074549" y="3941242"/>
            <a:ext cx="5028825" cy="1095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AB0520"/>
              </a:buClr>
              <a:defRPr/>
            </a:pPr>
            <a:r>
              <a:rPr lang="en-US" sz="18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Take 22 credits of graduate-level coursework</a:t>
            </a:r>
          </a:p>
          <a:p>
            <a:pPr>
              <a:lnSpc>
                <a:spcPct val="100000"/>
              </a:lnSpc>
              <a:buClr>
                <a:srgbClr val="AB0520"/>
              </a:buClr>
              <a:defRPr/>
            </a:pPr>
            <a:r>
              <a:rPr lang="en-US" sz="18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Graduate with your MA in the spring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8119CB48-FCEB-6D45-9BC9-C1E4ACFF4E43}"/>
              </a:ext>
            </a:extLst>
          </p:cNvPr>
          <p:cNvSpPr txBox="1">
            <a:spLocks/>
          </p:cNvSpPr>
          <p:nvPr/>
        </p:nvSpPr>
        <p:spPr>
          <a:xfrm>
            <a:off x="1524000" y="5442728"/>
            <a:ext cx="9144000" cy="393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i="1" dirty="0">
                <a:solidFill>
                  <a:srgbClr val="1E528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Accelerated MA Program in Communication: An MA Degree in One More Year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34157"/>
              </p:ext>
            </p:extLst>
          </p:nvPr>
        </p:nvGraphicFramePr>
        <p:xfrm>
          <a:off x="6568323" y="1690688"/>
          <a:ext cx="4785477" cy="3190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9930">
                  <a:extLst>
                    <a:ext uri="{9D8B030D-6E8A-4147-A177-3AD203B41FA5}">
                      <a16:colId xmlns:a16="http://schemas.microsoft.com/office/drawing/2014/main" val="1690863183"/>
                    </a:ext>
                  </a:extLst>
                </a:gridCol>
                <a:gridCol w="2605547">
                  <a:extLst>
                    <a:ext uri="{9D8B030D-6E8A-4147-A177-3AD203B41FA5}">
                      <a16:colId xmlns:a16="http://schemas.microsoft.com/office/drawing/2014/main" val="1551756224"/>
                    </a:ext>
                  </a:extLst>
                </a:gridCol>
              </a:tblGrid>
              <a:tr h="3455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Timeline</a:t>
                      </a:r>
                    </a:p>
                  </a:txBody>
                  <a:tcPr anchor="ctr">
                    <a:solidFill>
                      <a:srgbClr val="AB05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154812"/>
                  </a:ext>
                </a:extLst>
              </a:tr>
              <a:tr h="34552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Semester 1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solidFill>
                            <a:srgbClr val="6F868D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Undergraduate</a:t>
                      </a:r>
                      <a:r>
                        <a:rPr lang="en-US" sz="1000" baseline="0" dirty="0">
                          <a:solidFill>
                            <a:srgbClr val="6F868D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senior year</a:t>
                      </a:r>
                      <a:endParaRPr lang="en-US" sz="1000" dirty="0">
                        <a:solidFill>
                          <a:srgbClr val="6F868D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rgbClr val="E2E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 credits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solidFill>
                            <a:srgbClr val="6F868D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500, 561</a:t>
                      </a:r>
                    </a:p>
                  </a:txBody>
                  <a:tcPr anchor="ctr">
                    <a:solidFill>
                      <a:srgbClr val="E2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885519"/>
                  </a:ext>
                </a:extLst>
              </a:tr>
              <a:tr h="34552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Semester</a:t>
                      </a:r>
                      <a:r>
                        <a:rPr lang="en-US" sz="1200" b="1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2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baseline="0" dirty="0">
                          <a:solidFill>
                            <a:srgbClr val="6F868D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Undergraduate senior year</a:t>
                      </a:r>
                      <a:endParaRPr lang="en-US" sz="1000" dirty="0">
                        <a:solidFill>
                          <a:srgbClr val="6F868D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rgbClr val="CBD8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 credits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solidFill>
                            <a:srgbClr val="6F868D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571, 500-level</a:t>
                      </a:r>
                      <a:r>
                        <a:rPr lang="en-US" sz="1000" baseline="0" dirty="0">
                          <a:solidFill>
                            <a:srgbClr val="6F868D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elective</a:t>
                      </a:r>
                      <a:endParaRPr lang="en-US" sz="1000" dirty="0">
                        <a:solidFill>
                          <a:srgbClr val="6F868D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rgbClr val="CBD8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037324"/>
                  </a:ext>
                </a:extLst>
              </a:tr>
              <a:tr h="34552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Semester</a:t>
                      </a:r>
                      <a:r>
                        <a:rPr lang="en-US" sz="1200" b="1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3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baseline="0" dirty="0">
                          <a:solidFill>
                            <a:srgbClr val="6F868D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Graduate year</a:t>
                      </a:r>
                      <a:endParaRPr lang="en-US" sz="1000" dirty="0">
                        <a:solidFill>
                          <a:srgbClr val="6F868D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rgbClr val="E2E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 credits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solidFill>
                            <a:srgbClr val="6F868D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Electives</a:t>
                      </a:r>
                      <a:r>
                        <a:rPr lang="en-US" sz="1000" baseline="0" dirty="0">
                          <a:solidFill>
                            <a:srgbClr val="6F868D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and first theory course</a:t>
                      </a:r>
                      <a:endParaRPr lang="en-US" sz="1000" dirty="0">
                        <a:solidFill>
                          <a:srgbClr val="6F868D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rgbClr val="E2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138694"/>
                  </a:ext>
                </a:extLst>
              </a:tr>
              <a:tr h="34552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Semester 4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solidFill>
                            <a:srgbClr val="6F868D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Graduate</a:t>
                      </a:r>
                      <a:r>
                        <a:rPr lang="en-US" sz="1000" baseline="0" dirty="0">
                          <a:solidFill>
                            <a:srgbClr val="6F868D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year</a:t>
                      </a:r>
                      <a:endParaRPr lang="en-US" sz="1000" dirty="0">
                        <a:solidFill>
                          <a:srgbClr val="6F868D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8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 credits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solidFill>
                            <a:srgbClr val="6F868D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Electives</a:t>
                      </a:r>
                      <a:r>
                        <a:rPr lang="en-US" sz="1000" baseline="0" dirty="0">
                          <a:solidFill>
                            <a:srgbClr val="6F868D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and second theory course</a:t>
                      </a:r>
                      <a:endParaRPr lang="en-US" sz="1200" baseline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credit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baseline="0" dirty="0">
                          <a:solidFill>
                            <a:srgbClr val="6F868D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Comprehensive exams (COMM 599)</a:t>
                      </a:r>
                      <a:endParaRPr lang="en-US" sz="1000" dirty="0">
                        <a:solidFill>
                          <a:srgbClr val="6F868D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8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061359"/>
                  </a:ext>
                </a:extLst>
              </a:tr>
              <a:tr h="34552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Total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9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34 credits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650231"/>
                  </a:ext>
                </a:extLst>
              </a:tr>
            </a:tbl>
          </a:graphicData>
        </a:graphic>
      </p:graphicFrame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2D5A1FF-28EC-B84D-87D5-C8EC1CD69B02}"/>
              </a:ext>
            </a:extLst>
          </p:cNvPr>
          <p:cNvSpPr txBox="1">
            <a:spLocks/>
          </p:cNvSpPr>
          <p:nvPr/>
        </p:nvSpPr>
        <p:spPr>
          <a:xfrm>
            <a:off x="1074549" y="1875548"/>
            <a:ext cx="5028825" cy="1509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AB0520"/>
              </a:buClr>
              <a:defRPr/>
            </a:pPr>
            <a:r>
              <a:rPr lang="en-US" sz="18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Take 12 credits of 500-level coursework</a:t>
            </a:r>
          </a:p>
          <a:p>
            <a:pPr>
              <a:lnSpc>
                <a:spcPct val="100000"/>
              </a:lnSpc>
              <a:buClr>
                <a:srgbClr val="AB0520"/>
              </a:buClr>
              <a:defRPr/>
            </a:pPr>
            <a:r>
              <a:rPr lang="en-US" sz="18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These courses count toward your BA </a:t>
            </a:r>
            <a:r>
              <a:rPr lang="en-US" sz="1800" i="1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en-US" sz="18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your MA</a:t>
            </a:r>
          </a:p>
          <a:p>
            <a:pPr>
              <a:lnSpc>
                <a:spcPct val="100000"/>
              </a:lnSpc>
              <a:buClr>
                <a:srgbClr val="AB0520"/>
              </a:buClr>
              <a:defRPr/>
            </a:pPr>
            <a:r>
              <a:rPr lang="en-US" sz="18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Graduate with your BA in the spring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1D860D0-28D4-074C-BC8D-8B317483C907}"/>
              </a:ext>
            </a:extLst>
          </p:cNvPr>
          <p:cNvSpPr txBox="1"/>
          <p:nvPr/>
        </p:nvSpPr>
        <p:spPr>
          <a:xfrm>
            <a:off x="1074549" y="1531576"/>
            <a:ext cx="42310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>
                <a:solidFill>
                  <a:srgbClr val="C8D9D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During your senior </a:t>
            </a:r>
            <a:r>
              <a:rPr lang="en-US" sz="2000" b="1" dirty="0">
                <a:solidFill>
                  <a:srgbClr val="C8D9D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year</a:t>
            </a:r>
            <a:endParaRPr lang="en-US" sz="1900" b="1" dirty="0">
              <a:solidFill>
                <a:srgbClr val="C8D9D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D860D0-28D4-074C-BC8D-8B317483C907}"/>
              </a:ext>
            </a:extLst>
          </p:cNvPr>
          <p:cNvSpPr txBox="1"/>
          <p:nvPr/>
        </p:nvSpPr>
        <p:spPr>
          <a:xfrm>
            <a:off x="1074549" y="3546602"/>
            <a:ext cx="4445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>
                <a:solidFill>
                  <a:srgbClr val="C8D9D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After </a:t>
            </a:r>
            <a:r>
              <a:rPr lang="en-US" sz="2000" b="1" dirty="0">
                <a:solidFill>
                  <a:srgbClr val="C8D9D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graduating</a:t>
            </a:r>
            <a:r>
              <a:rPr lang="en-US" sz="1900" b="1" dirty="0">
                <a:solidFill>
                  <a:srgbClr val="C8D9D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with your BA</a:t>
            </a:r>
          </a:p>
        </p:txBody>
      </p:sp>
    </p:spTree>
    <p:extLst>
      <p:ext uri="{BB962C8B-B14F-4D97-AF65-F5344CB8AC3E}">
        <p14:creationId xmlns:p14="http://schemas.microsoft.com/office/powerpoint/2010/main" val="3654332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3B044-6D14-2C4E-9DF2-22826B07D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0C234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Admission</a:t>
            </a:r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81E9A1ED-A099-E14C-A844-532D6D24F55F}"/>
              </a:ext>
            </a:extLst>
          </p:cNvPr>
          <p:cNvSpPr/>
          <p:nvPr/>
        </p:nvSpPr>
        <p:spPr>
          <a:xfrm>
            <a:off x="5732096" y="6492875"/>
            <a:ext cx="727808" cy="365125"/>
          </a:xfrm>
          <a:prstGeom prst="triangle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19">
            <a:extLst>
              <a:ext uri="{FF2B5EF4-FFF2-40B4-BE49-F238E27FC236}">
                <a16:creationId xmlns:a16="http://schemas.microsoft.com/office/drawing/2014/main" id="{3AF28898-A021-C246-8984-7EB83C20B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307" y="2019460"/>
            <a:ext cx="4372522" cy="3254938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AB0520"/>
              </a:buClr>
            </a:pPr>
            <a:r>
              <a:rPr lang="en-US" sz="18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 Major</a:t>
            </a:r>
          </a:p>
          <a:p>
            <a:pPr>
              <a:buClr>
                <a:srgbClr val="AB0520"/>
              </a:buClr>
            </a:pPr>
            <a:r>
              <a:rPr lang="en-US" sz="18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Junior</a:t>
            </a:r>
          </a:p>
          <a:p>
            <a:pPr>
              <a:buClr>
                <a:srgbClr val="AB0520"/>
              </a:buClr>
            </a:pPr>
            <a:r>
              <a:rPr lang="en-US" sz="18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Overall GPA of 3.3 or higher      </a:t>
            </a:r>
            <a:r>
              <a:rPr lang="en-US" sz="16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(at time of application)</a:t>
            </a:r>
          </a:p>
          <a:p>
            <a:pPr>
              <a:buClr>
                <a:srgbClr val="AB0520"/>
              </a:buClr>
            </a:pPr>
            <a:r>
              <a:rPr lang="en-US" sz="16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Completion of a minimum of 75 undergraduate credit hours will be required at the time of application; a minimum of 90 credit hours will be required at the time of entry into the AMP</a:t>
            </a:r>
          </a:p>
          <a:p>
            <a:pPr>
              <a:buClr>
                <a:srgbClr val="AB0520"/>
              </a:buClr>
            </a:pPr>
            <a:r>
              <a:rPr lang="en-US" sz="18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Submit graduate application</a:t>
            </a:r>
          </a:p>
          <a:p>
            <a:pPr lvl="1">
              <a:buClr>
                <a:srgbClr val="AB0520"/>
              </a:buClr>
            </a:pPr>
            <a:r>
              <a:rPr lang="en-US" sz="1400" i="1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Application Authorization Code</a:t>
            </a:r>
          </a:p>
          <a:p>
            <a:pPr lvl="1">
              <a:buClr>
                <a:srgbClr val="AB0520"/>
              </a:buClr>
            </a:pPr>
            <a:r>
              <a:rPr lang="en-US" sz="14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Online Application and fee</a:t>
            </a:r>
          </a:p>
          <a:p>
            <a:pPr lvl="1">
              <a:buClr>
                <a:srgbClr val="AB0520"/>
              </a:buClr>
            </a:pPr>
            <a:r>
              <a:rPr lang="en-US" sz="14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Letter of recommendation      </a:t>
            </a:r>
            <a:r>
              <a:rPr lang="en-US" sz="12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(preferably from a COMM professor)</a:t>
            </a:r>
          </a:p>
          <a:p>
            <a:pPr lvl="1">
              <a:buClr>
                <a:srgbClr val="AB0520"/>
              </a:buClr>
            </a:pPr>
            <a:r>
              <a:rPr lang="en-US" sz="14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Two-page statement of purpose</a:t>
            </a:r>
          </a:p>
          <a:p>
            <a:pPr lvl="1">
              <a:buClr>
                <a:srgbClr val="AB0520"/>
              </a:buClr>
            </a:pPr>
            <a:r>
              <a:rPr lang="en-US" sz="14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Resume</a:t>
            </a:r>
          </a:p>
          <a:p>
            <a:pPr lvl="1">
              <a:buClr>
                <a:srgbClr val="AB0520"/>
              </a:buClr>
            </a:pPr>
            <a:r>
              <a:rPr lang="en-US" sz="14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Transcripts</a:t>
            </a:r>
          </a:p>
          <a:p>
            <a:pPr lvl="1">
              <a:buClr>
                <a:srgbClr val="AB0520"/>
              </a:buClr>
            </a:pPr>
            <a:endParaRPr lang="en-US" sz="1600" dirty="0">
              <a:solidFill>
                <a:srgbClr val="6F868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AB0520"/>
              </a:buClr>
            </a:pPr>
            <a:endParaRPr lang="en-US" sz="2000" dirty="0">
              <a:solidFill>
                <a:srgbClr val="6F868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5F6B05-C15A-CC4C-9B68-614BE28F9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705" y="6241593"/>
            <a:ext cx="1910979" cy="321747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8119CB48-FCEB-6D45-9BC9-C1E4ACFF4E43}"/>
              </a:ext>
            </a:extLst>
          </p:cNvPr>
          <p:cNvSpPr txBox="1">
            <a:spLocks/>
          </p:cNvSpPr>
          <p:nvPr/>
        </p:nvSpPr>
        <p:spPr>
          <a:xfrm>
            <a:off x="1524000" y="5442728"/>
            <a:ext cx="9144000" cy="393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i="1" dirty="0">
                <a:solidFill>
                  <a:srgbClr val="1E528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Accelerated MA Program in Communication: An MA Degree in One More Year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D860D0-28D4-074C-BC8D-8B317483C907}"/>
              </a:ext>
            </a:extLst>
          </p:cNvPr>
          <p:cNvSpPr txBox="1"/>
          <p:nvPr/>
        </p:nvSpPr>
        <p:spPr>
          <a:xfrm>
            <a:off x="1418571" y="1516058"/>
            <a:ext cx="42310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8D9D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Eligibility</a:t>
            </a:r>
          </a:p>
        </p:txBody>
      </p:sp>
      <p:sp>
        <p:nvSpPr>
          <p:cNvPr id="14" name="Content Placeholder 19">
            <a:extLst>
              <a:ext uri="{FF2B5EF4-FFF2-40B4-BE49-F238E27FC236}">
                <a16:creationId xmlns:a16="http://schemas.microsoft.com/office/drawing/2014/main" id="{3AF28898-A021-C246-8984-7EB83C20BA82}"/>
              </a:ext>
            </a:extLst>
          </p:cNvPr>
          <p:cNvSpPr txBox="1">
            <a:spLocks/>
          </p:cNvSpPr>
          <p:nvPr/>
        </p:nvSpPr>
        <p:spPr>
          <a:xfrm>
            <a:off x="6355819" y="2019460"/>
            <a:ext cx="4232772" cy="2522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AB0520"/>
              </a:buClr>
            </a:pPr>
            <a:r>
              <a:rPr lang="en-US" sz="18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 Tina Mendoza, </a:t>
            </a:r>
            <a:r>
              <a:rPr lang="en-US" sz="18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trm@email.arizona.edu</a:t>
            </a:r>
            <a:r>
              <a:rPr lang="en-US" sz="18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for an </a:t>
            </a:r>
            <a:r>
              <a:rPr lang="en-US" sz="1800" i="1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Application Authorization Code</a:t>
            </a:r>
          </a:p>
          <a:p>
            <a:pPr>
              <a:buClr>
                <a:srgbClr val="AB0520"/>
              </a:buClr>
            </a:pPr>
            <a:r>
              <a:rPr lang="en-US" sz="18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Visit </a:t>
            </a:r>
            <a:r>
              <a:rPr lang="en-US" sz="18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https://grad.arizona.edu</a:t>
            </a:r>
            <a:r>
              <a:rPr lang="en-US" sz="18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complete the graduate application</a:t>
            </a:r>
            <a:endParaRPr lang="en-US" sz="1600" dirty="0">
              <a:solidFill>
                <a:srgbClr val="6F868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Clr>
                <a:srgbClr val="AB0520"/>
              </a:buClr>
              <a:buNone/>
            </a:pPr>
            <a:r>
              <a:rPr lang="en-US" sz="1600" dirty="0">
                <a:solidFill>
                  <a:srgbClr val="EF40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 scores are </a:t>
            </a:r>
            <a:r>
              <a:rPr lang="en-US" sz="1600" i="1" dirty="0">
                <a:solidFill>
                  <a:srgbClr val="EF40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lang="en-US" sz="1600" dirty="0">
                <a:solidFill>
                  <a:srgbClr val="EF40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required</a:t>
            </a:r>
            <a:endParaRPr lang="en-US" sz="1200" dirty="0">
              <a:solidFill>
                <a:srgbClr val="EF405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D860D0-28D4-074C-BC8D-8B317483C907}"/>
              </a:ext>
            </a:extLst>
          </p:cNvPr>
          <p:cNvSpPr txBox="1"/>
          <p:nvPr/>
        </p:nvSpPr>
        <p:spPr>
          <a:xfrm>
            <a:off x="6355819" y="1516187"/>
            <a:ext cx="42310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8D9D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to Apply</a:t>
            </a:r>
          </a:p>
        </p:txBody>
      </p:sp>
    </p:spTree>
    <p:extLst>
      <p:ext uri="{BB962C8B-B14F-4D97-AF65-F5344CB8AC3E}">
        <p14:creationId xmlns:p14="http://schemas.microsoft.com/office/powerpoint/2010/main" val="2518703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3B044-6D14-2C4E-9DF2-22826B07D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0C234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 should apply?</a:t>
            </a:r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81E9A1ED-A099-E14C-A844-532D6D24F55F}"/>
              </a:ext>
            </a:extLst>
          </p:cNvPr>
          <p:cNvSpPr/>
          <p:nvPr/>
        </p:nvSpPr>
        <p:spPr>
          <a:xfrm>
            <a:off x="5732096" y="6492875"/>
            <a:ext cx="727808" cy="365125"/>
          </a:xfrm>
          <a:prstGeom prst="triangle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36B8FB5-1A25-7641-8DBC-B427C7FAC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705" y="6241593"/>
            <a:ext cx="1910979" cy="321747"/>
          </a:xfrm>
          <a:prstGeom prst="rect">
            <a:avLst/>
          </a:prstGeom>
        </p:spPr>
      </p:pic>
      <p:sp>
        <p:nvSpPr>
          <p:cNvPr id="9" name="Text Placeholder 2"/>
          <p:cNvSpPr txBox="1">
            <a:spLocks/>
          </p:cNvSpPr>
          <p:nvPr/>
        </p:nvSpPr>
        <p:spPr>
          <a:xfrm>
            <a:off x="609600" y="1586414"/>
            <a:ext cx="5386917" cy="484837"/>
          </a:xfrm>
          <a:prstGeom prst="rect">
            <a:avLst/>
          </a:prstGeom>
          <a:solidFill>
            <a:srgbClr val="C5E2C0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This Program is For You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4294967295"/>
          </p:nvPr>
        </p:nvSpPr>
        <p:spPr>
          <a:xfrm>
            <a:off x="609600" y="2071253"/>
            <a:ext cx="5386917" cy="2990912"/>
          </a:xfrm>
          <a:prstGeom prst="rect">
            <a:avLst/>
          </a:prstGeom>
          <a:solidFill>
            <a:srgbClr val="83C179"/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Students planning to enter the job market after the MA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Students seeking additional writing or research skills to improve their job prospects and potential earnings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Students seeking additional credentials to support admission to law school or similar</a:t>
            </a:r>
          </a:p>
        </p:txBody>
      </p:sp>
      <p:sp>
        <p:nvSpPr>
          <p:cNvPr id="11" name="Text Placeholder 4"/>
          <p:cNvSpPr txBox="1">
            <a:spLocks/>
          </p:cNvSpPr>
          <p:nvPr/>
        </p:nvSpPr>
        <p:spPr>
          <a:xfrm>
            <a:off x="6225117" y="1586414"/>
            <a:ext cx="5389033" cy="484838"/>
          </a:xfrm>
          <a:prstGeom prst="rect">
            <a:avLst/>
          </a:prstGeom>
          <a:solidFill>
            <a:srgbClr val="E2E9EB"/>
          </a:solidFill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This Program is Not For You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225117" y="2071252"/>
            <a:ext cx="5389033" cy="2990913"/>
          </a:xfrm>
          <a:prstGeom prst="rect">
            <a:avLst/>
          </a:prstGeom>
          <a:solidFill>
            <a:srgbClr val="CBD8DB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Students seeking a career in research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Students ultimately seeking a PhD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Students wanting experience or a career teaching at the college level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2000" i="1" dirty="0">
              <a:solidFill>
                <a:srgbClr val="6F868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600" i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Instead, consider our full 2-year MA program </a:t>
            </a:r>
            <a:r>
              <a:rPr lang="en-US" sz="1600" i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https://comm.arizona.edu/masters-program</a:t>
            </a:r>
            <a:r>
              <a:rPr lang="en-US" sz="1600" i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8119CB48-FCEB-6D45-9BC9-C1E4ACFF4E43}"/>
              </a:ext>
            </a:extLst>
          </p:cNvPr>
          <p:cNvSpPr txBox="1">
            <a:spLocks/>
          </p:cNvSpPr>
          <p:nvPr/>
        </p:nvSpPr>
        <p:spPr>
          <a:xfrm>
            <a:off x="1524000" y="5442728"/>
            <a:ext cx="9144000" cy="393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i="1" dirty="0">
                <a:solidFill>
                  <a:srgbClr val="1E528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Accelerated MA Program in Communication: An MA Degree in One More Year</a:t>
            </a:r>
          </a:p>
        </p:txBody>
      </p:sp>
    </p:spTree>
    <p:extLst>
      <p:ext uri="{BB962C8B-B14F-4D97-AF65-F5344CB8AC3E}">
        <p14:creationId xmlns:p14="http://schemas.microsoft.com/office/powerpoint/2010/main" val="1896934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3B044-6D14-2C4E-9DF2-22826B07D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0C234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more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5A1FF-28EC-B84D-87D5-C8EC1CD69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0068" y="1687491"/>
            <a:ext cx="3877950" cy="4351338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buNone/>
              <a:defRPr/>
            </a:pPr>
            <a:r>
              <a:rPr lang="en-US" sz="1850" b="1" dirty="0">
                <a:solidFill>
                  <a:srgbClr val="C8D9D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Contact</a:t>
            </a:r>
          </a:p>
          <a:p>
            <a:pPr marL="0" lvl="0" indent="0">
              <a:lnSpc>
                <a:spcPct val="100000"/>
              </a:lnSpc>
              <a:buNone/>
              <a:defRPr/>
            </a:pPr>
            <a:r>
              <a:rPr lang="en-US" sz="2000" i="1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Tina Mendoza</a:t>
            </a:r>
          </a:p>
          <a:p>
            <a:pPr marL="0" lvl="0" indent="0">
              <a:lnSpc>
                <a:spcPct val="100000"/>
              </a:lnSpc>
              <a:buNone/>
              <a:defRPr/>
            </a:pPr>
            <a:r>
              <a:rPr lang="en-US" sz="18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Graduate Program Coordinator</a:t>
            </a:r>
          </a:p>
          <a:p>
            <a:pPr marL="0" lvl="0" indent="0">
              <a:lnSpc>
                <a:spcPct val="100000"/>
              </a:lnSpc>
              <a:buNone/>
              <a:defRPr/>
            </a:pPr>
            <a:r>
              <a:rPr lang="en-US" sz="1800" dirty="0">
                <a:solidFill>
                  <a:srgbClr val="0C234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trm@email.arizona.edu</a:t>
            </a:r>
            <a:endParaRPr lang="en-US" sz="1800" dirty="0">
              <a:solidFill>
                <a:srgbClr val="0C234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lnSpc>
                <a:spcPct val="100000"/>
              </a:lnSpc>
              <a:buNone/>
              <a:defRPr/>
            </a:pPr>
            <a:endParaRPr lang="en-US" sz="2000" dirty="0">
              <a:solidFill>
                <a:srgbClr val="6F868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lnSpc>
                <a:spcPct val="100000"/>
              </a:lnSpc>
              <a:buNone/>
              <a:defRPr/>
            </a:pPr>
            <a:r>
              <a:rPr lang="en-US" sz="2000" i="1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Dr. Jennifer Stevens Aubrey</a:t>
            </a:r>
          </a:p>
          <a:p>
            <a:pPr marL="0" lvl="0" indent="0">
              <a:lnSpc>
                <a:spcPct val="100000"/>
              </a:lnSpc>
              <a:buNone/>
              <a:defRPr/>
            </a:pPr>
            <a:r>
              <a:rPr lang="en-US" sz="18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Graduate Program Director</a:t>
            </a:r>
          </a:p>
          <a:p>
            <a:pPr marL="0" lvl="0" indent="0">
              <a:lnSpc>
                <a:spcPct val="100000"/>
              </a:lnSpc>
              <a:buNone/>
              <a:defRPr/>
            </a:pPr>
            <a:r>
              <a:rPr lang="en-US" sz="18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jlsa@email.arizona.edu</a:t>
            </a:r>
            <a:endParaRPr lang="en-US" sz="1800" dirty="0">
              <a:solidFill>
                <a:srgbClr val="6F868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lnSpc>
                <a:spcPct val="100000"/>
              </a:lnSpc>
              <a:buNone/>
              <a:defRPr/>
            </a:pPr>
            <a:endParaRPr lang="en-US" sz="2000" dirty="0">
              <a:solidFill>
                <a:srgbClr val="6F868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6A07991-E781-3B46-8EF8-415E0C24887D}"/>
              </a:ext>
            </a:extLst>
          </p:cNvPr>
          <p:cNvSpPr txBox="1">
            <a:spLocks/>
          </p:cNvSpPr>
          <p:nvPr/>
        </p:nvSpPr>
        <p:spPr>
          <a:xfrm>
            <a:off x="5999885" y="1687491"/>
            <a:ext cx="483547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pPr>
            <a:r>
              <a:rPr lang="en-US" sz="1850" b="1" dirty="0">
                <a:solidFill>
                  <a:srgbClr val="C8D9D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Visit our website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pPr>
            <a:r>
              <a:rPr lang="en-US" sz="18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https://comm.arizona.edu/accelerated-masters-program</a:t>
            </a:r>
            <a:endParaRPr lang="en-US" sz="1800" dirty="0">
              <a:solidFill>
                <a:srgbClr val="6F868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pPr>
            <a:r>
              <a:rPr lang="en-US" sz="18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https://comm.arizona.edu/accelerated-masters-program-policies</a:t>
            </a:r>
            <a:endParaRPr lang="en-US" sz="1800" dirty="0">
              <a:solidFill>
                <a:srgbClr val="6F868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pPr>
            <a:endParaRPr lang="en-US" sz="1800" dirty="0">
              <a:solidFill>
                <a:srgbClr val="6F868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sz="1850" b="1" dirty="0">
                <a:solidFill>
                  <a:srgbClr val="C8D9D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Visit the Graduate College website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pPr>
            <a:r>
              <a:rPr lang="en-US" sz="1800" dirty="0">
                <a:solidFill>
                  <a:srgbClr val="6F868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6"/>
              </a:rPr>
              <a:t>https://grad.arizona.edu</a:t>
            </a:r>
            <a:endParaRPr lang="en-US" sz="1800" dirty="0">
              <a:solidFill>
                <a:srgbClr val="6F868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pPr>
            <a:endParaRPr lang="en-US" sz="1800" dirty="0">
              <a:solidFill>
                <a:srgbClr val="6F868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pPr>
            <a:endParaRPr lang="en-US" sz="1800" dirty="0">
              <a:solidFill>
                <a:srgbClr val="6F868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pPr>
            <a:endParaRPr lang="en-US" sz="1800" dirty="0">
              <a:solidFill>
                <a:srgbClr val="6F868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81E9A1ED-A099-E14C-A844-532D6D24F55F}"/>
              </a:ext>
            </a:extLst>
          </p:cNvPr>
          <p:cNvSpPr/>
          <p:nvPr/>
        </p:nvSpPr>
        <p:spPr>
          <a:xfrm>
            <a:off x="5732096" y="6492875"/>
            <a:ext cx="727808" cy="365125"/>
          </a:xfrm>
          <a:prstGeom prst="triangle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0CEF9CF-0FB5-8F4B-95D4-3F3D6A2485C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7705" y="6241593"/>
            <a:ext cx="1910979" cy="321747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8119CB48-FCEB-6D45-9BC9-C1E4ACFF4E43}"/>
              </a:ext>
            </a:extLst>
          </p:cNvPr>
          <p:cNvSpPr txBox="1">
            <a:spLocks/>
          </p:cNvSpPr>
          <p:nvPr/>
        </p:nvSpPr>
        <p:spPr>
          <a:xfrm>
            <a:off x="1524000" y="5442728"/>
            <a:ext cx="9144000" cy="393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i="1" dirty="0">
                <a:solidFill>
                  <a:srgbClr val="1E528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Accelerated MA Program in Communication: An MA Degree in One More Year</a:t>
            </a:r>
          </a:p>
        </p:txBody>
      </p:sp>
    </p:spTree>
    <p:extLst>
      <p:ext uri="{BB962C8B-B14F-4D97-AF65-F5344CB8AC3E}">
        <p14:creationId xmlns:p14="http://schemas.microsoft.com/office/powerpoint/2010/main" val="2697309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439</Words>
  <Application>Microsoft Office PowerPoint</Application>
  <PresentationFormat>Widescreen</PresentationFormat>
  <Paragraphs>79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Office Theme</vt:lpstr>
      <vt:lpstr>Accelerated MA Program  in Communication</vt:lpstr>
      <vt:lpstr>Accelerated MA Program</vt:lpstr>
      <vt:lpstr>Admission</vt:lpstr>
      <vt:lpstr>Who should apply?</vt:lpstr>
      <vt:lpstr>For more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TEXT</dc:title>
  <dc:creator>Fujimoto, Miles Hiroshi - (fujimoto)</dc:creator>
  <cp:lastModifiedBy>Mendoza, Tina R - (trm)</cp:lastModifiedBy>
  <cp:revision>28</cp:revision>
  <dcterms:created xsi:type="dcterms:W3CDTF">2019-01-17T23:10:52Z</dcterms:created>
  <dcterms:modified xsi:type="dcterms:W3CDTF">2020-03-19T23:21:18Z</dcterms:modified>
</cp:coreProperties>
</file>